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92" r:id="rId7"/>
    <p:sldId id="386" r:id="rId8"/>
    <p:sldId id="391" r:id="rId9"/>
    <p:sldId id="393"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SWS-230064</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8520112" cy="2852737"/>
          </a:xfrm>
        </p:spPr>
        <p:txBody>
          <a:bodyPr/>
          <a:lstStyle/>
          <a:p>
            <a:pPr eaLnBrk="1" hangingPunct="1"/>
            <a:r>
              <a:rPr lang="en-GB" altLang="en-US" dirty="0" smtClean="0"/>
              <a:t>Rel</a:t>
            </a:r>
            <a:r>
              <a:rPr lang="en-GB" altLang="en-US" dirty="0" smtClean="0"/>
              <a:t>-19 </a:t>
            </a:r>
            <a:r>
              <a:rPr lang="en-GB" altLang="en-US" dirty="0" smtClean="0"/>
              <a:t>Architecture </a:t>
            </a:r>
            <a:r>
              <a:rPr lang="en-GB" altLang="en-US" dirty="0" smtClean="0"/>
              <a:t>Enhancements </a:t>
            </a:r>
            <a:r>
              <a:rPr lang="en-GB" altLang="en-US" dirty="0" smtClean="0"/>
              <a:t>for </a:t>
            </a:r>
            <a:r>
              <a:rPr lang="en-GB" altLang="en-US" dirty="0"/>
              <a:t>Energy </a:t>
            </a:r>
            <a:r>
              <a:rPr lang="en-GB" altLang="en-US" dirty="0" smtClean="0"/>
              <a:t>Utilities</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7" y="4589463"/>
            <a:ext cx="9755355" cy="1500187"/>
          </a:xfrm>
        </p:spPr>
        <p:txBody>
          <a:bodyPr/>
          <a:lstStyle/>
          <a:p>
            <a:pPr marL="0" indent="0" eaLnBrk="1" hangingPunct="1">
              <a:buFontTx/>
              <a:buNone/>
            </a:pPr>
            <a:r>
              <a:rPr lang="en-GB" altLang="en-US" dirty="0" smtClean="0"/>
              <a:t>EUTC, EDF, Novamint, </a:t>
            </a:r>
            <a:r>
              <a:rPr lang="en-GB" altLang="en-US" dirty="0" smtClean="0"/>
              <a:t>Samsung</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t>
            </a:r>
            <a:r>
              <a:rPr lang="en-GB" altLang="de-DE" sz="2000" b="1" dirty="0" smtClean="0"/>
              <a:t>are for supporting Energy Utilities:  </a:t>
            </a:r>
          </a:p>
          <a:p>
            <a:pPr lvl="1"/>
            <a:r>
              <a:rPr lang="en-GB" altLang="zh-CN" sz="1600" dirty="0" smtClean="0"/>
              <a:t>Requirements </a:t>
            </a:r>
            <a:r>
              <a:rPr lang="en-GB" altLang="zh-CN" sz="1600" dirty="0"/>
              <a:t>were identified in SA1 in Rel-18 as part of the Smart Energy </a:t>
            </a:r>
            <a:r>
              <a:rPr lang="en-GB" altLang="zh-CN" sz="1600" dirty="0" smtClean="0"/>
              <a:t>Infrastructure (SEI) feature</a:t>
            </a:r>
            <a:r>
              <a:rPr lang="en-GB" altLang="zh-CN" sz="1600" dirty="0"/>
              <a:t>. </a:t>
            </a:r>
            <a:endParaRPr lang="en-GB" altLang="zh-CN" sz="1600" dirty="0" smtClean="0"/>
          </a:p>
          <a:p>
            <a:pPr lvl="1"/>
            <a:r>
              <a:rPr lang="en-GB" altLang="zh-CN" sz="1600" dirty="0" smtClean="0"/>
              <a:t>Activities derived from SEI have been conducted in SA5 in Rel-18</a:t>
            </a:r>
          </a:p>
          <a:p>
            <a:pPr lvl="1"/>
            <a:r>
              <a:rPr lang="en-GB" altLang="zh-CN" sz="1600" dirty="0" smtClean="0"/>
              <a:t>There are several SA1 requirements coming out of SEI which have impacts on architecture</a:t>
            </a:r>
          </a:p>
          <a:p>
            <a:pPr lvl="1"/>
            <a:r>
              <a:rPr lang="en-GB" altLang="zh-CN" sz="1600" dirty="0" smtClean="0"/>
              <a:t>These requirements have not been addressed in Rel-18</a:t>
            </a:r>
          </a:p>
          <a:p>
            <a:pPr lvl="1"/>
            <a:endParaRPr lang="en-GB" altLang="zh-CN" sz="1600" dirty="0" smtClean="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a:t>Support for </a:t>
            </a:r>
            <a:r>
              <a:rPr lang="en-GB" altLang="zh-CN" sz="1600" dirty="0" smtClean="0"/>
              <a:t>SEI SA1 </a:t>
            </a:r>
            <a:r>
              <a:rPr lang="en-GB" altLang="zh-CN" sz="1600" dirty="0"/>
              <a:t>requirements that </a:t>
            </a:r>
            <a:r>
              <a:rPr lang="en-GB" altLang="zh-CN" sz="1600" dirty="0" smtClean="0"/>
              <a:t>have not been implemented </a:t>
            </a:r>
            <a:r>
              <a:rPr lang="en-GB" altLang="zh-CN" sz="1600" dirty="0"/>
              <a:t>in Rel-18</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71508202"/>
              </p:ext>
            </p:extLst>
          </p:nvPr>
        </p:nvGraphicFramePr>
        <p:xfrm>
          <a:off x="189195" y="1690688"/>
          <a:ext cx="11813610" cy="1981200"/>
        </p:xfrm>
        <a:graphic>
          <a:graphicData uri="http://schemas.openxmlformats.org/drawingml/2006/table">
            <a:tbl>
              <a:tblPr firstRow="1" bandRow="1">
                <a:tableStyleId>{5C22544A-7EE6-4342-B048-85BDC9FD1C3A}</a:tableStyleId>
              </a:tblPr>
              <a:tblGrid>
                <a:gridCol w="624196">
                  <a:extLst>
                    <a:ext uri="{9D8B030D-6E8A-4147-A177-3AD203B41FA5}">
                      <a16:colId xmlns="" xmlns:a16="http://schemas.microsoft.com/office/drawing/2014/main" val="2236238882"/>
                    </a:ext>
                  </a:extLst>
                </a:gridCol>
                <a:gridCol w="1282934">
                  <a:extLst>
                    <a:ext uri="{9D8B030D-6E8A-4147-A177-3AD203B41FA5}">
                      <a16:colId xmlns="" xmlns:a16="http://schemas.microsoft.com/office/drawing/2014/main" val="562605877"/>
                    </a:ext>
                  </a:extLst>
                </a:gridCol>
                <a:gridCol w="5173003">
                  <a:extLst>
                    <a:ext uri="{9D8B030D-6E8A-4147-A177-3AD203B41FA5}">
                      <a16:colId xmlns="" xmlns:a16="http://schemas.microsoft.com/office/drawing/2014/main" val="824553124"/>
                    </a:ext>
                  </a:extLst>
                </a:gridCol>
                <a:gridCol w="1365385">
                  <a:extLst>
                    <a:ext uri="{9D8B030D-6E8A-4147-A177-3AD203B41FA5}">
                      <a16:colId xmlns="" xmlns:a16="http://schemas.microsoft.com/office/drawing/2014/main" val="4265244648"/>
                    </a:ext>
                  </a:extLst>
                </a:gridCol>
                <a:gridCol w="1064187">
                  <a:extLst>
                    <a:ext uri="{9D8B030D-6E8A-4147-A177-3AD203B41FA5}">
                      <a16:colId xmlns="" xmlns:a16="http://schemas.microsoft.com/office/drawing/2014/main" val="714072198"/>
                    </a:ext>
                  </a:extLst>
                </a:gridCol>
                <a:gridCol w="1261587">
                  <a:extLst>
                    <a:ext uri="{9D8B030D-6E8A-4147-A177-3AD203B41FA5}">
                      <a16:colId xmlns="" xmlns:a16="http://schemas.microsoft.com/office/drawing/2014/main" val="1390949308"/>
                    </a:ext>
                  </a:extLst>
                </a:gridCol>
                <a:gridCol w="1042318">
                  <a:extLst>
                    <a:ext uri="{9D8B030D-6E8A-4147-A177-3AD203B41FA5}">
                      <a16:colId xmlns="" xmlns:a16="http://schemas.microsoft.com/office/drawing/2014/main"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a:txBody>
                    <a:bodyPr/>
                    <a:lstStyle/>
                    <a:p>
                      <a:r>
                        <a:rPr lang="en-US" sz="1100" dirty="0"/>
                        <a:t>1</a:t>
                      </a:r>
                    </a:p>
                  </a:txBody>
                  <a:tcPr/>
                </a:tc>
                <a:tc>
                  <a:txBody>
                    <a:bodyPr/>
                    <a:lstStyle/>
                    <a:p>
                      <a:r>
                        <a:rPr lang="en-US" sz="1100" b="1" dirty="0" smtClean="0"/>
                        <a:t>Architecture Enhancements for Energy Utilities</a:t>
                      </a:r>
                      <a:endParaRPr lang="en-US" sz="1100" b="1" dirty="0"/>
                    </a:p>
                  </a:txBody>
                  <a:tcPr/>
                </a:tc>
                <a:tc>
                  <a:txBody>
                    <a:bodyPr/>
                    <a:lstStyle/>
                    <a:p>
                      <a:pPr marL="0" indent="0">
                        <a:buFont typeface="+mj-lt"/>
                        <a:buNone/>
                      </a:pPr>
                      <a:r>
                        <a:rPr lang="en-US" sz="1200" kern="1200" dirty="0" smtClean="0">
                          <a:solidFill>
                            <a:schemeClr val="dk1"/>
                          </a:solidFill>
                          <a:effectLst/>
                          <a:latin typeface="+mn-lt"/>
                          <a:ea typeface="+mn-ea"/>
                          <a:cs typeface="+mn-cs"/>
                        </a:rPr>
                        <a:t>The study aims to study enhancements to enable support for SEI requirements that are not implemented in Rel-18, specifically</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1. exposure of specific information regarding the status of the UE's serving RAN, as per the SA1 requirements.</a:t>
                      </a:r>
                    </a:p>
                    <a:p>
                      <a:pPr marL="0" indent="0">
                        <a:buFont typeface="+mj-lt"/>
                        <a:buNone/>
                      </a:pPr>
                      <a:r>
                        <a:rPr lang="en-US" sz="1200" kern="1200" dirty="0" smtClean="0">
                          <a:solidFill>
                            <a:schemeClr val="dk1"/>
                          </a:solidFill>
                          <a:effectLst/>
                          <a:latin typeface="+mn-lt"/>
                          <a:ea typeface="+mn-ea"/>
                          <a:cs typeface="+mn-cs"/>
                        </a:rPr>
                        <a:t>2. exposure of specific (a restricted set of) subscriber configuration and the ability to request changes to it.</a:t>
                      </a:r>
                    </a:p>
                    <a:p>
                      <a:pPr marL="0" indent="0">
                        <a:buFont typeface="+mj-lt"/>
                        <a:buNone/>
                      </a:pPr>
                      <a:r>
                        <a:rPr lang="en-US" sz="1200" kern="1200" dirty="0" smtClean="0">
                          <a:solidFill>
                            <a:schemeClr val="dk1"/>
                          </a:solidFill>
                          <a:effectLst/>
                          <a:latin typeface="+mn-lt"/>
                          <a:ea typeface="+mn-ea"/>
                          <a:cs typeface="+mn-cs"/>
                        </a:rPr>
                        <a:t>3. exposure of changes in </a:t>
                      </a:r>
                      <a:r>
                        <a:rPr lang="en-US" sz="1200" kern="1200" dirty="0" err="1" smtClean="0">
                          <a:solidFill>
                            <a:schemeClr val="dk1"/>
                          </a:solidFill>
                          <a:effectLst/>
                          <a:latin typeface="+mn-lt"/>
                          <a:ea typeface="+mn-ea"/>
                          <a:cs typeface="+mn-cs"/>
                        </a:rPr>
                        <a:t>QoS</a:t>
                      </a:r>
                      <a:r>
                        <a:rPr lang="en-US" sz="1200" kern="1200" dirty="0" smtClean="0">
                          <a:solidFill>
                            <a:schemeClr val="dk1"/>
                          </a:solidFill>
                          <a:effectLst/>
                          <a:latin typeface="+mn-lt"/>
                          <a:ea typeface="+mn-ea"/>
                          <a:cs typeface="+mn-cs"/>
                        </a:rPr>
                        <a:t> policy and configuration of a LAN-VN.</a:t>
                      </a:r>
                    </a:p>
                  </a:txBody>
                  <a:tcPr/>
                </a:tc>
                <a:tc>
                  <a:txBody>
                    <a:bodyPr/>
                    <a:lstStyle/>
                    <a:p>
                      <a:r>
                        <a:rPr lang="en-US" sz="1100" dirty="0" smtClean="0"/>
                        <a:t>Yes</a:t>
                      </a:r>
                      <a:r>
                        <a:rPr lang="en-US" sz="1100" dirty="0"/>
                        <a:t>, </a:t>
                      </a: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t>TS 22.261</a:t>
                      </a:r>
                      <a:endParaRPr lang="en-US" sz="1100" dirty="0" smtClean="0"/>
                    </a:p>
                    <a:p>
                      <a:endParaRPr lang="en-US" sz="1100" dirty="0" smtClean="0"/>
                    </a:p>
                    <a:p>
                      <a:endParaRPr lang="en-US" sz="1100" dirty="0" smtClean="0"/>
                    </a:p>
                    <a:p>
                      <a:endParaRPr lang="en-US" sz="1100" dirty="0" smtClean="0"/>
                    </a:p>
                  </a:txBody>
                  <a:tcPr/>
                </a:tc>
                <a:tc>
                  <a:txBody>
                    <a:bodyPr/>
                    <a:lstStyle/>
                    <a:p>
                      <a:pPr algn="ctr"/>
                      <a:r>
                        <a:rPr lang="en-US" sz="1100" dirty="0" smtClean="0"/>
                        <a:t>SA2</a:t>
                      </a:r>
                      <a:endParaRPr lang="en-US" sz="1100" dirty="0"/>
                    </a:p>
                  </a:txBody>
                  <a:tcPr/>
                </a:tc>
                <a:tc>
                  <a:txBody>
                    <a:bodyPr/>
                    <a:lstStyle/>
                    <a:p>
                      <a:r>
                        <a:rPr lang="en-US" sz="1100" dirty="0" smtClean="0"/>
                        <a:t>No</a:t>
                      </a:r>
                      <a:endParaRPr lang="en-US" sz="1100" dirty="0"/>
                    </a:p>
                  </a:txBody>
                  <a:tcPr/>
                </a:tc>
                <a:tc>
                  <a:txBody>
                    <a:bodyPr/>
                    <a:lstStyle/>
                    <a:p>
                      <a:endParaRPr lang="en-US" sz="1100" dirty="0"/>
                    </a:p>
                  </a:txBody>
                  <a:tcPr/>
                </a:tc>
                <a:extLst>
                  <a:ext uri="{0D108BD9-81ED-4DB2-BD59-A6C34878D82A}">
                    <a16:rowId xmlns="" xmlns:a16="http://schemas.microsoft.com/office/drawing/2014/main" val="1961773117"/>
                  </a:ext>
                </a:extLst>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Architecture Enhancements for Energy Utilities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altLang="en-US" sz="2000" b="1" dirty="0" smtClean="0"/>
              <a:t>Motivation</a:t>
            </a:r>
            <a:endParaRPr lang="en-GB" sz="2000" b="1" dirty="0"/>
          </a:p>
          <a:p>
            <a:pPr lvl="1"/>
            <a:r>
              <a:rPr lang="en-GB" sz="1600" dirty="0"/>
              <a:t>Requirements were identified in SA1 in Rel-18 as part of the Smart Energy </a:t>
            </a:r>
            <a:r>
              <a:rPr lang="en-GB" sz="1600" dirty="0" smtClean="0"/>
              <a:t>Infrastructure (SEI) feature</a:t>
            </a:r>
            <a:r>
              <a:rPr lang="en-GB" sz="1600" dirty="0" smtClean="0"/>
              <a:t>.</a:t>
            </a:r>
          </a:p>
          <a:p>
            <a:pPr lvl="1"/>
            <a:r>
              <a:rPr lang="en-GB" sz="1600" dirty="0" smtClean="0"/>
              <a:t>These </a:t>
            </a:r>
            <a:r>
              <a:rPr lang="en-GB" sz="1600" dirty="0"/>
              <a:t>will enhance availability of 3GPP services, because Energy Utility service providers can identify anomalies and trigger proactive use of an alternative communication service, e.g. for multiple USIM devices, register with a different PLMN</a:t>
            </a:r>
            <a:r>
              <a:rPr lang="en-GB" sz="1600" dirty="0" smtClean="0"/>
              <a:t>.</a:t>
            </a:r>
          </a:p>
          <a:p>
            <a:pPr lvl="1"/>
            <a:r>
              <a:rPr lang="en-GB" sz="1600" dirty="0" smtClean="0"/>
              <a:t>Several SA1 requirements from SEI were not addressed in Rel-18 stage 2 </a:t>
            </a:r>
            <a:endParaRPr lang="en-GB" sz="1600" dirty="0" smtClean="0"/>
          </a:p>
          <a:p>
            <a:pPr lvl="1"/>
            <a:endParaRPr lang="en-GB" sz="1400" dirty="0" smtClean="0"/>
          </a:p>
          <a:p>
            <a:pPr lvl="1"/>
            <a:endParaRPr lang="en-GB" sz="1400" dirty="0" smtClean="0"/>
          </a:p>
          <a:p>
            <a:pPr lvl="1"/>
            <a:endParaRPr lang="en-GB" sz="1400" dirty="0"/>
          </a:p>
          <a:p>
            <a:pPr>
              <a:spcBef>
                <a:spcPts val="0"/>
              </a:spcBef>
              <a:spcAft>
                <a:spcPts val="0"/>
              </a:spcAft>
            </a:pPr>
            <a:r>
              <a:rPr lang="en-GB" altLang="de-DE" sz="2000" b="1" dirty="0" smtClean="0"/>
              <a:t>  Areas </a:t>
            </a:r>
            <a:r>
              <a:rPr lang="en-GB" altLang="de-DE" sz="2000" b="1" dirty="0"/>
              <a:t>for study:  </a:t>
            </a:r>
          </a:p>
          <a:p>
            <a:pPr lvl="1"/>
            <a:r>
              <a:rPr lang="en-GB" altLang="zh-CN" sz="1600" dirty="0"/>
              <a:t>Support for SEI requirements that are not implemented in Rel-18</a:t>
            </a:r>
          </a:p>
          <a:p>
            <a:pPr lvl="2"/>
            <a:r>
              <a:rPr lang="en-GB" altLang="zh-CN" sz="1600" dirty="0"/>
              <a:t>Support exposure of network analytic information to energy utilities as per the SA1 requirement concerning UE radio parameters known to the </a:t>
            </a:r>
            <a:r>
              <a:rPr lang="en-GB" altLang="zh-CN" sz="1600" dirty="0" smtClean="0"/>
              <a:t>NG-RAN</a:t>
            </a:r>
            <a:br>
              <a:rPr lang="en-GB" altLang="zh-CN" sz="1600" dirty="0" smtClean="0"/>
            </a:br>
            <a:r>
              <a:rPr lang="en-GB" altLang="zh-CN" sz="1600" dirty="0" smtClean="0"/>
              <a:t>E.g</a:t>
            </a:r>
            <a:r>
              <a:rPr lang="en-GB" altLang="zh-CN" sz="1600" dirty="0"/>
              <a:t>. RAT type serving the UE, cell ID, RAN quality of signal information, assigned frequency band.</a:t>
            </a:r>
          </a:p>
          <a:p>
            <a:pPr lvl="2"/>
            <a:r>
              <a:rPr lang="en-GB" altLang="zh-CN" sz="1600" dirty="0"/>
              <a:t>Support for configuration management interfaces, e.g. to identify the IP and 5G VN configuration associated with a particular UE.</a:t>
            </a:r>
          </a:p>
          <a:p>
            <a:endParaRPr lang="en-GB" sz="1800" dirty="0"/>
          </a:p>
        </p:txBody>
      </p:sp>
    </p:spTree>
    <p:extLst>
      <p:ext uri="{BB962C8B-B14F-4D97-AF65-F5344CB8AC3E}">
        <p14:creationId xmlns:p14="http://schemas.microsoft.com/office/powerpoint/2010/main" val="142995484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SEI SA1 Requirements not implemented </a:t>
            </a:r>
            <a:br>
              <a:rPr lang="en-GB" altLang="en-US" dirty="0" smtClean="0"/>
            </a:br>
            <a:r>
              <a:rPr lang="en-GB" altLang="en-US" dirty="0" smtClean="0"/>
              <a:t>in Rel-18 </a:t>
            </a:r>
            <a:endParaRPr lang="en-GB" alt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83546058"/>
              </p:ext>
            </p:extLst>
          </p:nvPr>
        </p:nvGraphicFramePr>
        <p:xfrm>
          <a:off x="677778" y="1712997"/>
          <a:ext cx="11145253" cy="4642788"/>
        </p:xfrm>
        <a:graphic>
          <a:graphicData uri="http://schemas.openxmlformats.org/drawingml/2006/table">
            <a:tbl>
              <a:tblPr firstRow="1" firstCol="1" bandRow="1">
                <a:tableStyleId>{5C22544A-7EE6-4342-B048-85BDC9FD1C3A}</a:tableStyleId>
              </a:tblPr>
              <a:tblGrid>
                <a:gridCol w="11145253">
                  <a:extLst>
                    <a:ext uri="{9D8B030D-6E8A-4147-A177-3AD203B41FA5}">
                      <a16:colId xmlns="" xmlns:a16="http://schemas.microsoft.com/office/drawing/2014/main" val="3502303177"/>
                    </a:ext>
                  </a:extLst>
                </a:gridCol>
              </a:tblGrid>
              <a:tr h="175462">
                <a:tc>
                  <a:txBody>
                    <a:bodyPr/>
                    <a:lstStyle/>
                    <a:p>
                      <a:pPr>
                        <a:spcAft>
                          <a:spcPts val="0"/>
                        </a:spcAft>
                      </a:pPr>
                      <a:r>
                        <a:rPr lang="en-GB" sz="1200" noProof="0" dirty="0" smtClean="0">
                          <a:solidFill>
                            <a:schemeClr val="tx1"/>
                          </a:solidFill>
                          <a:effectLst/>
                        </a:rPr>
                        <a:t>Based on operator policy, the 5G system shall provide means by which an MNO informs a third party of changes in UE subscription information. The 5G system shall also provide a means for an authorised third party to request this information at any time from the MNO. </a:t>
                      </a:r>
                    </a:p>
                    <a:p>
                      <a:pPr marL="720725" indent="-540385">
                        <a:lnSpc>
                          <a:spcPct val="115000"/>
                        </a:lnSpc>
                        <a:spcAft>
                          <a:spcPts val="900"/>
                        </a:spcAft>
                      </a:pPr>
                      <a:r>
                        <a:rPr lang="en-GB" sz="1200" noProof="0" dirty="0" smtClean="0">
                          <a:solidFill>
                            <a:schemeClr val="tx1"/>
                          </a:solidFill>
                          <a:effectLst/>
                        </a:rPr>
                        <a:t>NOTE 4:      Examples of UE subscription information include IP address, 5G LAN-VN membership, and configuration parameters for data network access. </a:t>
                      </a:r>
                    </a:p>
                    <a:p>
                      <a:pPr marL="720725" indent="-540385">
                        <a:lnSpc>
                          <a:spcPct val="115000"/>
                        </a:lnSpc>
                        <a:spcAft>
                          <a:spcPts val="900"/>
                        </a:spcAft>
                      </a:pPr>
                      <a:r>
                        <a:rPr lang="en-GB" sz="1200" noProof="0" dirty="0" smtClean="0">
                          <a:solidFill>
                            <a:schemeClr val="tx1"/>
                          </a:solidFill>
                          <a:effectLst/>
                        </a:rPr>
                        <a:t>NOTE 5: These changes can have strong impacts in the stability of the third-party service.</a:t>
                      </a:r>
                      <a:endParaRPr lang="en-GB" sz="1200" noProof="0" dirty="0">
                        <a:solidFill>
                          <a:schemeClr val="tx1"/>
                        </a:solidFill>
                        <a:effectLst/>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659437812"/>
                  </a:ext>
                </a:extLst>
              </a:tr>
              <a:tr h="2009316">
                <a:tc>
                  <a:txBody>
                    <a:bodyPr/>
                    <a:lstStyle/>
                    <a:p>
                      <a:pPr>
                        <a:spcAft>
                          <a:spcPts val="0"/>
                        </a:spcAft>
                      </a:pPr>
                      <a:r>
                        <a:rPr lang="en-GB" sz="1200" noProof="0" dirty="0" smtClean="0">
                          <a:solidFill>
                            <a:schemeClr val="tx1"/>
                          </a:solidFill>
                          <a:effectLst/>
                        </a:rPr>
                        <a:t>The 5G system shall provide a means by which an MNO can inform authorised 3rd parties of changes in the</a:t>
                      </a:r>
                    </a:p>
                    <a:p>
                      <a:pPr marL="360680" indent="-180340">
                        <a:lnSpc>
                          <a:spcPct val="115000"/>
                        </a:lnSpc>
                        <a:spcAft>
                          <a:spcPts val="900"/>
                        </a:spcAft>
                      </a:pPr>
                      <a:r>
                        <a:rPr lang="en-GB" sz="1200" noProof="0" dirty="0" smtClean="0">
                          <a:solidFill>
                            <a:schemeClr val="tx1"/>
                          </a:solidFill>
                          <a:effectLst/>
                        </a:rPr>
                        <a:t>-    RAT type that is serving a UE;</a:t>
                      </a:r>
                    </a:p>
                    <a:p>
                      <a:pPr marL="360680" indent="-180340">
                        <a:lnSpc>
                          <a:spcPct val="115000"/>
                        </a:lnSpc>
                        <a:spcAft>
                          <a:spcPts val="900"/>
                        </a:spcAft>
                      </a:pPr>
                      <a:r>
                        <a:rPr lang="en-GB" sz="1200" noProof="0" dirty="0" smtClean="0">
                          <a:solidFill>
                            <a:schemeClr val="tx1"/>
                          </a:solidFill>
                          <a:effectLst/>
                        </a:rPr>
                        <a:t>-    cell ID; </a:t>
                      </a:r>
                    </a:p>
                    <a:p>
                      <a:pPr marL="360680" indent="-180340">
                        <a:lnSpc>
                          <a:spcPct val="115000"/>
                        </a:lnSpc>
                        <a:spcAft>
                          <a:spcPts val="900"/>
                        </a:spcAft>
                      </a:pPr>
                      <a:r>
                        <a:rPr lang="en-GB" sz="1200" noProof="0" dirty="0" smtClean="0">
                          <a:solidFill>
                            <a:schemeClr val="tx1"/>
                          </a:solidFill>
                          <a:effectLst/>
                        </a:rPr>
                        <a:t>-    RAN quality of signal information;</a:t>
                      </a:r>
                    </a:p>
                    <a:p>
                      <a:pPr marL="360680" indent="-180340">
                        <a:lnSpc>
                          <a:spcPct val="115000"/>
                        </a:lnSpc>
                        <a:spcAft>
                          <a:spcPts val="900"/>
                        </a:spcAft>
                      </a:pPr>
                      <a:r>
                        <a:rPr lang="en-GB" sz="1200" noProof="0" dirty="0" smtClean="0">
                          <a:solidFill>
                            <a:schemeClr val="tx1"/>
                          </a:solidFill>
                          <a:effectLst/>
                        </a:rPr>
                        <a:t>-    assigned frequency band.</a:t>
                      </a:r>
                    </a:p>
                    <a:p>
                      <a:pPr>
                        <a:spcAft>
                          <a:spcPts val="0"/>
                        </a:spcAft>
                      </a:pPr>
                      <a:r>
                        <a:rPr lang="en-GB" sz="1200" noProof="0" dirty="0" smtClean="0">
                          <a:solidFill>
                            <a:schemeClr val="tx1"/>
                          </a:solidFill>
                          <a:effectLst/>
                        </a:rPr>
                        <a:t>This information listed above shall be provided with a suitable frequency via OAM and/or 5G core network.</a:t>
                      </a:r>
                    </a:p>
                    <a:p>
                      <a:pPr>
                        <a:spcAft>
                          <a:spcPts val="0"/>
                        </a:spcAft>
                      </a:pPr>
                      <a:r>
                        <a:rPr lang="en-GB" sz="1200" noProof="0" dirty="0" smtClean="0">
                          <a:solidFill>
                            <a:schemeClr val="tx1"/>
                          </a:solidFill>
                          <a:effectLst/>
                        </a:rPr>
                        <a:t>NOTE 6:      The information aids the third party user to take proactive actions so that it can achieve high service availability in delivery of its services.</a:t>
                      </a:r>
                      <a:endParaRPr lang="en-GB" sz="1200" noProof="0" dirty="0">
                        <a:solidFill>
                          <a:schemeClr val="tx1"/>
                        </a:solidFill>
                        <a:effectLst/>
                        <a:latin typeface="Calibri" panose="020F0502020204030204" pitchFamily="34" charset="0"/>
                        <a:ea typeface="Malgun Gothic" panose="020B0503020000020004" pitchFamily="34" charset="-127"/>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861106712"/>
                  </a:ext>
                </a:extLst>
              </a:tr>
              <a:tr h="298659">
                <a:tc>
                  <a:txBody>
                    <a:bodyPr/>
                    <a:lstStyle/>
                    <a:p>
                      <a:pPr>
                        <a:spcAft>
                          <a:spcPts val="0"/>
                        </a:spcAft>
                      </a:pPr>
                      <a:r>
                        <a:rPr lang="en-GB" sz="1200" noProof="0" dirty="0" smtClean="0">
                          <a:solidFill>
                            <a:schemeClr val="tx1"/>
                          </a:solidFill>
                          <a:effectLst/>
                        </a:rPr>
                        <a:t>Based on operator policy, the 5G system shall provide means for authorised 3rd parties to request changes to UE subscription parameters for access to data networks, e.g., static IP address and configuration parameters for data network access.</a:t>
                      </a:r>
                      <a:endParaRPr lang="en-GB" sz="1200" noProof="0" dirty="0">
                        <a:solidFill>
                          <a:schemeClr val="tx1"/>
                        </a:solidFill>
                        <a:effectLst/>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255259463"/>
                  </a:ext>
                </a:extLst>
              </a:tr>
              <a:tr h="298659">
                <a:tc>
                  <a:txBody>
                    <a:bodyPr/>
                    <a:lstStyle/>
                    <a:p>
                      <a:pPr>
                        <a:spcAft>
                          <a:spcPts val="0"/>
                        </a:spcAft>
                      </a:pPr>
                      <a:r>
                        <a:rPr lang="en-GB" sz="1200" noProof="0" dirty="0" smtClean="0">
                          <a:solidFill>
                            <a:schemeClr val="tx1"/>
                          </a:solidFill>
                          <a:effectLst/>
                        </a:rPr>
                        <a:t>Based on MNO policy, the 5G network shall provide suitable means to allow an authorised third party to </a:t>
                      </a:r>
                    </a:p>
                    <a:p>
                      <a:pPr marL="360680" indent="-180340">
                        <a:lnSpc>
                          <a:spcPct val="115000"/>
                        </a:lnSpc>
                        <a:spcAft>
                          <a:spcPts val="900"/>
                        </a:spcAft>
                      </a:pPr>
                      <a:r>
                        <a:rPr lang="en-GB" sz="1200" noProof="0" dirty="0" smtClean="0">
                          <a:solidFill>
                            <a:schemeClr val="tx1"/>
                          </a:solidFill>
                          <a:effectLst/>
                        </a:rPr>
                        <a:t>-   monitor changes in </a:t>
                      </a:r>
                      <a:r>
                        <a:rPr lang="en-GB" sz="1200" noProof="0" dirty="0" err="1" smtClean="0">
                          <a:solidFill>
                            <a:schemeClr val="tx1"/>
                          </a:solidFill>
                          <a:effectLst/>
                        </a:rPr>
                        <a:t>QoS</a:t>
                      </a:r>
                      <a:r>
                        <a:rPr lang="en-GB" sz="1200" noProof="0" dirty="0" smtClean="0">
                          <a:solidFill>
                            <a:schemeClr val="tx1"/>
                          </a:solidFill>
                          <a:effectLst/>
                        </a:rPr>
                        <a:t> policy that pertains to LAN-VN performance; </a:t>
                      </a:r>
                    </a:p>
                    <a:p>
                      <a:pPr marL="360680" indent="-180340">
                        <a:lnSpc>
                          <a:spcPct val="115000"/>
                        </a:lnSpc>
                        <a:spcAft>
                          <a:spcPts val="900"/>
                        </a:spcAft>
                      </a:pPr>
                      <a:r>
                        <a:rPr lang="en-GB" sz="1200" noProof="0" dirty="0" smtClean="0">
                          <a:solidFill>
                            <a:schemeClr val="tx1"/>
                          </a:solidFill>
                          <a:effectLst/>
                        </a:rPr>
                        <a:t>-   configure and receive information regarding the achieved performance for a specific UE;</a:t>
                      </a:r>
                    </a:p>
                    <a:p>
                      <a:pPr marL="360680" indent="-180340">
                        <a:lnSpc>
                          <a:spcPct val="115000"/>
                        </a:lnSpc>
                        <a:spcAft>
                          <a:spcPts val="900"/>
                        </a:spcAft>
                      </a:pPr>
                      <a:r>
                        <a:rPr lang="en-GB" sz="1200" noProof="0" dirty="0" smtClean="0">
                          <a:solidFill>
                            <a:schemeClr val="tx1"/>
                          </a:solidFill>
                          <a:effectLst/>
                        </a:rPr>
                        <a:t>-   configure and receive information regarding the achieved performance for a specific network;</a:t>
                      </a:r>
                    </a:p>
                    <a:p>
                      <a:pPr marL="360680" indent="-180340">
                        <a:lnSpc>
                          <a:spcPct val="115000"/>
                        </a:lnSpc>
                        <a:spcAft>
                          <a:spcPts val="900"/>
                        </a:spcAft>
                      </a:pPr>
                      <a:r>
                        <a:rPr lang="en-GB" sz="1200" noProof="0" dirty="0" smtClean="0">
                          <a:solidFill>
                            <a:schemeClr val="tx1"/>
                          </a:solidFill>
                          <a:effectLst/>
                        </a:rPr>
                        <a:t>-   receive notification of changes in specific configuration aspects of the UE in the VN (e.g., changes in group membership information.) </a:t>
                      </a: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074172577"/>
                  </a:ext>
                </a:extLst>
              </a:tr>
            </a:tbl>
          </a:graphicData>
        </a:graphic>
      </p:graphicFrame>
    </p:spTree>
    <p:extLst>
      <p:ext uri="{BB962C8B-B14F-4D97-AF65-F5344CB8AC3E}">
        <p14:creationId xmlns:p14="http://schemas.microsoft.com/office/powerpoint/2010/main" val="42243206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Summary </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sz="2000" dirty="0" smtClean="0"/>
              <a:t> </a:t>
            </a:r>
            <a:r>
              <a:rPr lang="en-US" altLang="en-US" sz="2000" dirty="0"/>
              <a:t>In Release 18, SA1 specified Smart Energy Infrastructure (SEI) service requirements. </a:t>
            </a:r>
            <a:endParaRPr lang="en-US" altLang="en-US" sz="2000" dirty="0" smtClean="0"/>
          </a:p>
          <a:p>
            <a:pPr>
              <a:spcBef>
                <a:spcPts val="0"/>
              </a:spcBef>
              <a:spcAft>
                <a:spcPts val="0"/>
              </a:spcAft>
            </a:pPr>
            <a:endParaRPr lang="en-US" altLang="en-US" sz="2000" dirty="0"/>
          </a:p>
          <a:p>
            <a:pPr>
              <a:spcBef>
                <a:spcPts val="0"/>
              </a:spcBef>
              <a:spcAft>
                <a:spcPts val="0"/>
              </a:spcAft>
            </a:pPr>
            <a:r>
              <a:rPr lang="en-US" altLang="en-US" sz="2000" dirty="0" smtClean="0"/>
              <a:t> The </a:t>
            </a:r>
            <a:r>
              <a:rPr lang="en-US" altLang="en-US" sz="2000" dirty="0"/>
              <a:t>required functionality, once standardized and deployed, will improve service availability for energy </a:t>
            </a:r>
            <a:r>
              <a:rPr lang="en-US" altLang="en-US" sz="2000" dirty="0" smtClean="0"/>
              <a:t>utilities and are crucial to support the smart grid operation</a:t>
            </a:r>
          </a:p>
          <a:p>
            <a:pPr>
              <a:spcBef>
                <a:spcPts val="0"/>
              </a:spcBef>
              <a:spcAft>
                <a:spcPts val="0"/>
              </a:spcAft>
            </a:pPr>
            <a:endParaRPr lang="en-US" altLang="de-DE" sz="2000" dirty="0"/>
          </a:p>
          <a:p>
            <a:pPr>
              <a:spcBef>
                <a:spcPts val="0"/>
              </a:spcBef>
              <a:spcAft>
                <a:spcPts val="0"/>
              </a:spcAft>
            </a:pPr>
            <a:r>
              <a:rPr lang="en-US" altLang="de-DE" sz="2000" dirty="0" smtClean="0"/>
              <a:t> Architecture </a:t>
            </a:r>
            <a:r>
              <a:rPr lang="en-US" altLang="de-DE" sz="2000" dirty="0"/>
              <a:t>Enhancements for Energy </a:t>
            </a:r>
            <a:r>
              <a:rPr lang="en-US" altLang="de-DE" sz="2000" dirty="0" smtClean="0"/>
              <a:t>Utilities are needed</a:t>
            </a:r>
          </a:p>
          <a:p>
            <a:pPr>
              <a:spcBef>
                <a:spcPts val="0"/>
              </a:spcBef>
              <a:spcAft>
                <a:spcPts val="0"/>
              </a:spcAft>
            </a:pPr>
            <a:endParaRPr lang="en-US" altLang="zh-CN" sz="2000" b="1" dirty="0"/>
          </a:p>
          <a:p>
            <a:pPr>
              <a:spcBef>
                <a:spcPts val="0"/>
              </a:spcBef>
              <a:spcAft>
                <a:spcPts val="0"/>
              </a:spcAft>
            </a:pPr>
            <a:r>
              <a:rPr lang="en-US" altLang="zh-CN" sz="2000" dirty="0" smtClean="0"/>
              <a:t> We propose to support in Rel-19 the SEI SA1 requirements </a:t>
            </a:r>
            <a:r>
              <a:rPr lang="en-US" altLang="zh-CN" sz="2000" dirty="0"/>
              <a:t>that have not </a:t>
            </a:r>
            <a:r>
              <a:rPr lang="en-US" altLang="zh-CN" sz="2000" dirty="0" smtClean="0"/>
              <a:t>been </a:t>
            </a:r>
            <a:r>
              <a:rPr lang="en-US" altLang="zh-CN" sz="2000" dirty="0"/>
              <a:t>implemented in Rel-18</a:t>
            </a:r>
          </a:p>
          <a:p>
            <a:pPr>
              <a:spcBef>
                <a:spcPts val="0"/>
              </a:spcBef>
              <a:spcAft>
                <a:spcPts val="0"/>
              </a:spcAft>
            </a:pPr>
            <a:endParaRPr lang="en-GB" altLang="zh-CN" sz="2000" dirty="0"/>
          </a:p>
        </p:txBody>
      </p:sp>
    </p:spTree>
    <p:extLst>
      <p:ext uri="{BB962C8B-B14F-4D97-AF65-F5344CB8AC3E}">
        <p14:creationId xmlns:p14="http://schemas.microsoft.com/office/powerpoint/2010/main" val="1795047974"/>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12122</TotalTime>
  <Words>530</Words>
  <Application>Microsoft Macintosh PowerPoint</Application>
  <PresentationFormat>Widescreen</PresentationFormat>
  <Paragraphs>70</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 </vt:lpstr>
      <vt:lpstr>Calibri</vt:lpstr>
      <vt:lpstr>Calibri Light</vt:lpstr>
      <vt:lpstr>Malgun Gothic</vt:lpstr>
      <vt:lpstr>Times New Roman</vt:lpstr>
      <vt:lpstr>宋体</vt:lpstr>
      <vt:lpstr>Arial</vt:lpstr>
      <vt:lpstr>Office Theme</vt:lpstr>
      <vt:lpstr>Rel-19 Architecture Enhancements for Energy Utilities</vt:lpstr>
      <vt:lpstr>Outline</vt:lpstr>
      <vt:lpstr>Overall View on Rel-19 Content</vt:lpstr>
      <vt:lpstr>Architecture Enhancements for Energy Utilities</vt:lpstr>
      <vt:lpstr>SEI SA1 Requirements not implemented  in Rel-18 </vt:lpstr>
      <vt:lpstr>Summary </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669</cp:revision>
  <dcterms:created xsi:type="dcterms:W3CDTF">2010-02-05T13:52:04Z</dcterms:created>
  <dcterms:modified xsi:type="dcterms:W3CDTF">2023-06-02T20:08:39Z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